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31"/>
  </p:notesMasterIdLst>
  <p:handoutMasterIdLst>
    <p:handoutMasterId r:id="rId32"/>
  </p:handoutMasterIdLst>
  <p:sldIdLst>
    <p:sldId id="258" r:id="rId6"/>
    <p:sldId id="259" r:id="rId7"/>
    <p:sldId id="262" r:id="rId8"/>
    <p:sldId id="293" r:id="rId9"/>
    <p:sldId id="291" r:id="rId10"/>
    <p:sldId id="292" r:id="rId11"/>
    <p:sldId id="295" r:id="rId12"/>
    <p:sldId id="294" r:id="rId13"/>
    <p:sldId id="296" r:id="rId14"/>
    <p:sldId id="264" r:id="rId15"/>
    <p:sldId id="298" r:id="rId16"/>
    <p:sldId id="297" r:id="rId17"/>
    <p:sldId id="299" r:id="rId18"/>
    <p:sldId id="300" r:id="rId19"/>
    <p:sldId id="301" r:id="rId20"/>
    <p:sldId id="302" r:id="rId21"/>
    <p:sldId id="303" r:id="rId22"/>
    <p:sldId id="304" r:id="rId23"/>
    <p:sldId id="267" r:id="rId24"/>
    <p:sldId id="305" r:id="rId25"/>
    <p:sldId id="278" r:id="rId26"/>
    <p:sldId id="283" r:id="rId27"/>
    <p:sldId id="284" r:id="rId28"/>
    <p:sldId id="288" r:id="rId29"/>
    <p:sldId id="290" r:id="rId3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18" autoAdjust="0"/>
    <p:restoredTop sz="94643" autoAdjust="0"/>
  </p:normalViewPr>
  <p:slideViewPr>
    <p:cSldViewPr>
      <p:cViewPr>
        <p:scale>
          <a:sx n="164" d="100"/>
          <a:sy n="164" d="100"/>
        </p:scale>
        <p:origin x="144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3872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/What-is-the-difference-between-virtual-reality-augmented-reality-and-mixed-reality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19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Search –find relative entities (famous people, movies, places) compared to search teams. Allows for categorization</a:t>
            </a:r>
          </a:p>
          <a:p>
            <a:r>
              <a:rPr lang="en-US" dirty="0"/>
              <a:t>Computer Vision – Understand contents of images. (Handwriting, typed text, celebrities, video analysis)</a:t>
            </a:r>
          </a:p>
          <a:p>
            <a:r>
              <a:rPr lang="en-US" dirty="0"/>
              <a:t>Content Moderator – Objectional content filter</a:t>
            </a:r>
          </a:p>
          <a:p>
            <a:r>
              <a:rPr lang="en-US" dirty="0"/>
              <a:t>Custom Vision – Similar to computer vision but can you can train your own models</a:t>
            </a:r>
          </a:p>
          <a:p>
            <a:r>
              <a:rPr lang="en-US" dirty="0"/>
              <a:t>Face - Face recognition</a:t>
            </a:r>
          </a:p>
          <a:p>
            <a:r>
              <a:rPr lang="en-US" dirty="0"/>
              <a:t>Speaker Recognition – report who in particular is speaking – authentication</a:t>
            </a:r>
          </a:p>
          <a:p>
            <a:r>
              <a:rPr lang="en-US" dirty="0"/>
              <a:t>Speech – Recognize what is being said</a:t>
            </a:r>
          </a:p>
          <a:p>
            <a:r>
              <a:rPr lang="en-US" dirty="0"/>
              <a:t>Language Understanding – understand the INTENT of what is being asked for</a:t>
            </a:r>
          </a:p>
          <a:p>
            <a:r>
              <a:rPr lang="en-US" dirty="0"/>
              <a:t>Text Analysis - General Purpose understanding what is being typed and what is felt. Even been on a call with a bot and become mad about it…</a:t>
            </a:r>
          </a:p>
          <a:p>
            <a:r>
              <a:rPr lang="en-US" dirty="0"/>
              <a:t>Translator Text – Translate languages and give alternate explanations to what is being displayed.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</a:t>
            </a:r>
          </a:p>
          <a:p>
            <a:r>
              <a:rPr lang="en-US" dirty="0"/>
              <a:t>App – A collection of entities, intents and other items used to create a domain specific model </a:t>
            </a:r>
          </a:p>
          <a:p>
            <a:r>
              <a:rPr lang="en-US" dirty="0"/>
              <a:t>Training – the process of ensuring that the understanding of the conversation is what you expect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Roles – How an entity is being used in an utterance. For example is a city a start location or destination?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9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 bot – Bot deployed in PAAS Web App service</a:t>
            </a:r>
          </a:p>
          <a:p>
            <a:r>
              <a:rPr lang="en-US" dirty="0"/>
              <a:t>Bot channels registration – use when you want to host a bot wherever.</a:t>
            </a:r>
          </a:p>
          <a:p>
            <a:r>
              <a:rPr lang="en-US" dirty="0"/>
              <a:t>Functions bot - Bot deployed in PAAS functions App service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7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flow of screens we have a flow of messaged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0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- Interaction between a person and a bot</a:t>
            </a:r>
          </a:p>
          <a:p>
            <a:r>
              <a:rPr lang="en-US" dirty="0"/>
              <a:t>Channel – Communication front end such as SMS or Facebook</a:t>
            </a:r>
          </a:p>
          <a:p>
            <a:r>
              <a:rPr lang="en-US" dirty="0"/>
              <a:t>Turn - User sending information to the bot and getting it back</a:t>
            </a:r>
          </a:p>
          <a:p>
            <a:r>
              <a:rPr lang="en-US" dirty="0"/>
              <a:t>State – ability to remember something about a user or conversation. For example, the user’s name State is stored in key/value pairs </a:t>
            </a:r>
          </a:p>
          <a:p>
            <a:endParaRPr lang="en-US" dirty="0"/>
          </a:p>
          <a:p>
            <a:r>
              <a:rPr lang="en-US" dirty="0"/>
              <a:t>User state – state about a specific user, spans turns and conversations</a:t>
            </a:r>
          </a:p>
          <a:p>
            <a:r>
              <a:rPr lang="en-US" dirty="0"/>
              <a:t>Conversation state – state during a conversation available to any user</a:t>
            </a:r>
          </a:p>
          <a:p>
            <a:r>
              <a:rPr lang="en-US" dirty="0"/>
              <a:t>Private Conversation State – state scoped to a user in a conversation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0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getting into the world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1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5.tiff"/><Relationship Id="rId7" Type="http://schemas.openxmlformats.org/officeDocument/2006/relationships/image" Target="../media/image2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Next Generation UIs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Kevin Ford</a:t>
            </a:r>
          </a:p>
          <a:p>
            <a:pPr algn="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Mobile Practice Lead, </a:t>
            </a:r>
          </a:p>
          <a:p>
            <a:pPr algn="r"/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Digging in - 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304800" y="1221044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304800" y="1880226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304800" y="2539408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 -&gt;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304800" y="3198589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304800" y="3857771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304800" y="4516953"/>
            <a:ext cx="598170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182095"/>
            <a:ext cx="22574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2E7D-5306-5B4B-8F98-43C7CE7D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LUIS – What’s coming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87D7C-8C1E-404D-A269-850BD7FF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dirty="0"/>
              <a:t>{</a:t>
            </a:r>
          </a:p>
          <a:p>
            <a:pPr marL="0" indent="0">
              <a:buNone/>
            </a:pPr>
            <a:r>
              <a:rPr lang="en-US" sz="900" dirty="0"/>
              <a:t>  "query": ”Create a new bug",</a:t>
            </a:r>
          </a:p>
          <a:p>
            <a:pPr marL="0" indent="0">
              <a:buNone/>
            </a:pPr>
            <a:r>
              <a:rPr lang="en-US" sz="900" dirty="0"/>
              <a:t>  "</a:t>
            </a:r>
            <a:r>
              <a:rPr lang="en-US" sz="900" dirty="0" err="1"/>
              <a:t>topScoringIntent</a:t>
            </a:r>
            <a:r>
              <a:rPr lang="en-US" sz="900" dirty="0"/>
              <a:t>": {</a:t>
            </a:r>
          </a:p>
          <a:p>
            <a:pPr marL="0" indent="0">
              <a:buNone/>
            </a:pPr>
            <a:r>
              <a:rPr lang="en-US" sz="900" dirty="0"/>
              <a:t>    "intent": ”Create New",</a:t>
            </a:r>
          </a:p>
          <a:p>
            <a:pPr marL="0" indent="0">
              <a:buNone/>
            </a:pPr>
            <a:r>
              <a:rPr lang="en-US" sz="900" dirty="0"/>
              <a:t>    "score": 0.95231</a:t>
            </a:r>
          </a:p>
          <a:p>
            <a:pPr marL="0" indent="0">
              <a:buNone/>
            </a:pPr>
            <a:r>
              <a:rPr lang="en-US" sz="900" dirty="0"/>
              <a:t>  },</a:t>
            </a:r>
          </a:p>
          <a:p>
            <a:pPr marL="0" indent="0">
              <a:buNone/>
            </a:pPr>
            <a:r>
              <a:rPr lang="en-US" sz="900" dirty="0"/>
              <a:t>  "entities": [</a:t>
            </a:r>
          </a:p>
          <a:p>
            <a:pPr marL="0" indent="0">
              <a:buNone/>
            </a:pPr>
            <a:r>
              <a:rPr lang="en-US" sz="900" dirty="0"/>
              <a:t>    {</a:t>
            </a:r>
          </a:p>
          <a:p>
            <a:pPr marL="0" indent="0">
              <a:buNone/>
            </a:pPr>
            <a:r>
              <a:rPr lang="en-US" sz="900" dirty="0"/>
              <a:t>      "entity": "30",</a:t>
            </a:r>
          </a:p>
          <a:p>
            <a:pPr marL="0" indent="0">
              <a:buNone/>
            </a:pPr>
            <a:r>
              <a:rPr lang="en-US" sz="900" dirty="0"/>
              <a:t>      "type": ”ItemType",</a:t>
            </a:r>
          </a:p>
          <a:p>
            <a:pPr marL="0" indent="0">
              <a:buNone/>
            </a:pPr>
            <a:r>
              <a:rPr lang="en-US" sz="900" dirty="0"/>
              <a:t>      "</a:t>
            </a:r>
            <a:r>
              <a:rPr lang="en-US" sz="900" dirty="0" err="1"/>
              <a:t>startIndex</a:t>
            </a:r>
            <a:r>
              <a:rPr lang="en-US" sz="900" dirty="0"/>
              <a:t>": 13,</a:t>
            </a:r>
          </a:p>
          <a:p>
            <a:pPr marL="0" indent="0">
              <a:buNone/>
            </a:pPr>
            <a:r>
              <a:rPr lang="en-US" sz="900" dirty="0"/>
              <a:t>      "</a:t>
            </a:r>
            <a:r>
              <a:rPr lang="en-US" sz="900" dirty="0" err="1"/>
              <a:t>endIndex</a:t>
            </a:r>
            <a:r>
              <a:rPr lang="en-US" sz="900" dirty="0"/>
              <a:t>": 15,</a:t>
            </a:r>
          </a:p>
          <a:p>
            <a:pPr marL="0" indent="0">
              <a:buNone/>
            </a:pPr>
            <a:r>
              <a:rPr lang="en-US" sz="900" dirty="0"/>
              <a:t>      "resolution": {</a:t>
            </a:r>
          </a:p>
          <a:p>
            <a:pPr marL="0" indent="0">
              <a:buNone/>
            </a:pPr>
            <a:r>
              <a:rPr lang="en-US" sz="900" dirty="0"/>
              <a:t>        "value": ”bug"</a:t>
            </a:r>
          </a:p>
          <a:p>
            <a:pPr marL="0" indent="0">
              <a:buNone/>
            </a:pPr>
            <a:r>
              <a:rPr lang="en-US" sz="900" dirty="0"/>
              <a:t>      }</a:t>
            </a:r>
          </a:p>
          <a:p>
            <a:pPr marL="0" indent="0">
              <a:buNone/>
            </a:pPr>
            <a:r>
              <a:rPr lang="en-US" sz="900" dirty="0"/>
              <a:t>    } ],</a:t>
            </a:r>
          </a:p>
          <a:p>
            <a:pPr marL="0" indent="0">
              <a:buNone/>
            </a:pPr>
            <a:r>
              <a:rPr lang="en-US" sz="900" dirty="0"/>
              <a:t>  "</a:t>
            </a:r>
            <a:r>
              <a:rPr lang="en-US" sz="900" dirty="0" err="1"/>
              <a:t>sentimentAnalysis</a:t>
            </a:r>
            <a:r>
              <a:rPr lang="en-US" sz="900" dirty="0"/>
              <a:t>": {</a:t>
            </a:r>
          </a:p>
          <a:p>
            <a:pPr marL="0" indent="0">
              <a:buNone/>
            </a:pPr>
            <a:r>
              <a:rPr lang="en-US" sz="900" dirty="0"/>
              <a:t>    "label": "neutral",</a:t>
            </a:r>
          </a:p>
          <a:p>
            <a:pPr marL="0" indent="0">
              <a:buNone/>
            </a:pPr>
            <a:r>
              <a:rPr lang="en-US" sz="900" dirty="0"/>
              <a:t>    "score": 0.5</a:t>
            </a:r>
          </a:p>
          <a:p>
            <a:pPr marL="0" indent="0">
              <a:buNone/>
            </a:pPr>
            <a:r>
              <a:rPr lang="en-US" sz="900" dirty="0"/>
              <a:t>  }</a:t>
            </a:r>
          </a:p>
          <a:p>
            <a:pPr marL="0" indent="0">
              <a:buNone/>
            </a:pPr>
            <a:r>
              <a:rPr lang="en-US" sz="9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DDDB0-25B3-1446-83C5-890D2BB9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82102"/>
            <a:ext cx="3230612" cy="32306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22DA6-348C-5C41-BDAA-96CD0EE1C0F5}"/>
              </a:ext>
            </a:extLst>
          </p:cNvPr>
          <p:cNvSpPr/>
          <p:nvPr/>
        </p:nvSpPr>
        <p:spPr>
          <a:xfrm>
            <a:off x="611560" y="1707654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44959-FF8C-3542-8B23-75C4C58C7D1A}"/>
              </a:ext>
            </a:extLst>
          </p:cNvPr>
          <p:cNvSpPr/>
          <p:nvPr/>
        </p:nvSpPr>
        <p:spPr>
          <a:xfrm>
            <a:off x="5184068" y="1656781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AB699-8A88-554B-AC1D-06A93D95B01E}"/>
              </a:ext>
            </a:extLst>
          </p:cNvPr>
          <p:cNvSpPr/>
          <p:nvPr/>
        </p:nvSpPr>
        <p:spPr>
          <a:xfrm>
            <a:off x="611560" y="221171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EF127D-A112-164E-8DFD-D5AF3B91B650}"/>
              </a:ext>
            </a:extLst>
          </p:cNvPr>
          <p:cNvSpPr/>
          <p:nvPr/>
        </p:nvSpPr>
        <p:spPr>
          <a:xfrm>
            <a:off x="683568" y="2689396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0774F1-B7E4-3B4D-916C-6FBD7609ADC4}"/>
              </a:ext>
            </a:extLst>
          </p:cNvPr>
          <p:cNvSpPr/>
          <p:nvPr/>
        </p:nvSpPr>
        <p:spPr>
          <a:xfrm>
            <a:off x="755576" y="336383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955F6-C9B7-AB45-B47B-2189240BD785}"/>
              </a:ext>
            </a:extLst>
          </p:cNvPr>
          <p:cNvSpPr/>
          <p:nvPr/>
        </p:nvSpPr>
        <p:spPr>
          <a:xfrm>
            <a:off x="611560" y="3835336"/>
            <a:ext cx="1152128" cy="53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4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B3AA-835D-2F44-BAB1-CBD09360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the LUIS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D64D7-A292-8D43-8E0E-7CD20A3C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www.luis.ai</a:t>
            </a:r>
            <a:r>
              <a:rPr lang="en-US" dirty="0"/>
              <a:t>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5931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F83F-CC26-6C44-A7A2-552126DC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in with a 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897F2-C6C6-5C43-9CBA-960EA5ED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83" y="1203598"/>
            <a:ext cx="2406583" cy="108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2C664-AC4F-C240-B1FF-8EF7666A8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424086"/>
            <a:ext cx="2406581" cy="1080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6946B8-FDED-814C-B156-75D895529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8" y="3644572"/>
            <a:ext cx="2406581" cy="108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440A1-61F5-AE49-967C-432451611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674" y="1275606"/>
            <a:ext cx="4039096" cy="294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3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ECA7-AC57-2D49-BFD1-A58BA78E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Bot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845A32-237F-054D-AD05-48585537F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51553"/>
            <a:ext cx="8229600" cy="14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4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0F0D-E730-8842-AC98-AD5FEF97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B1A22E-8372-A44B-B502-E6E67268D852}"/>
              </a:ext>
            </a:extLst>
          </p:cNvPr>
          <p:cNvSpPr/>
          <p:nvPr/>
        </p:nvSpPr>
        <p:spPr>
          <a:xfrm>
            <a:off x="304800" y="1446119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Operator, OPERATOR!!!! Give me a person!!!!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1E149-AE3D-8A4B-A783-911B364E39D7}"/>
              </a:ext>
            </a:extLst>
          </p:cNvPr>
          <p:cNvSpPr/>
          <p:nvPr/>
        </p:nvSpPr>
        <p:spPr>
          <a:xfrm>
            <a:off x="304799" y="210178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you need speech?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565A4E-F209-924E-813D-7E4C39AA3B31}"/>
              </a:ext>
            </a:extLst>
          </p:cNvPr>
          <p:cNvSpPr/>
          <p:nvPr/>
        </p:nvSpPr>
        <p:spPr>
          <a:xfrm>
            <a:off x="304799" y="275744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do too much?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88FB6-4163-D944-A45D-BE981167A0D7}"/>
              </a:ext>
            </a:extLst>
          </p:cNvPr>
          <p:cNvSpPr/>
          <p:nvPr/>
        </p:nvSpPr>
        <p:spPr>
          <a:xfrm>
            <a:off x="304797" y="3413104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intuitive and easy?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7BA95-AD02-9046-8A6D-53C6EEE1283D}"/>
              </a:ext>
            </a:extLst>
          </p:cNvPr>
          <p:cNvSpPr/>
          <p:nvPr/>
        </p:nvSpPr>
        <p:spPr>
          <a:xfrm>
            <a:off x="304796" y="4068765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available where the users want it?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C989B-14A5-9648-8CC4-4B51EA93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20359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7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DCCC-9031-FB47-B268-D026B4AB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different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21172-0448-E146-AA2D-BBF11695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03598"/>
            <a:ext cx="2619937" cy="3075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86CA7-62F0-A348-ACC5-DCD66408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154291"/>
            <a:ext cx="4508569" cy="31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603A-C379-5448-859A-2243F9B4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just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0A405-0786-CC49-A260-9C932336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44963"/>
            <a:ext cx="2736304" cy="2853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D76FA-C20D-D443-8672-5DE57541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995686"/>
            <a:ext cx="2786651" cy="2448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76486-EC1A-F349-8C77-727A0796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3" y="1144962"/>
            <a:ext cx="2813382" cy="28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4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AA8-27E0-7B48-AAAA-8422E5E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9A8BE-EB00-2B43-B387-224E8095310D}"/>
              </a:ext>
            </a:extLst>
          </p:cNvPr>
          <p:cNvSpPr/>
          <p:nvPr/>
        </p:nvSpPr>
        <p:spPr>
          <a:xfrm>
            <a:off x="304800" y="1446119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863F4-7848-4547-822A-513FB33427C0}"/>
              </a:ext>
            </a:extLst>
          </p:cNvPr>
          <p:cNvSpPr/>
          <p:nvPr/>
        </p:nvSpPr>
        <p:spPr>
          <a:xfrm>
            <a:off x="304799" y="2101780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46DBB-C8A0-794F-8A44-BB0BE3972A3C}"/>
              </a:ext>
            </a:extLst>
          </p:cNvPr>
          <p:cNvSpPr/>
          <p:nvPr/>
        </p:nvSpPr>
        <p:spPr>
          <a:xfrm>
            <a:off x="304799" y="2759691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F4359-291C-9C4F-9127-E26E90997E1E}"/>
              </a:ext>
            </a:extLst>
          </p:cNvPr>
          <p:cNvSpPr/>
          <p:nvPr/>
        </p:nvSpPr>
        <p:spPr>
          <a:xfrm>
            <a:off x="304799" y="3417602"/>
            <a:ext cx="5263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97B44A-DA43-0946-B24C-F3D497B78B4C}"/>
              </a:ext>
            </a:extLst>
          </p:cNvPr>
          <p:cNvSpPr/>
          <p:nvPr/>
        </p:nvSpPr>
        <p:spPr>
          <a:xfrm>
            <a:off x="284639" y="4075513"/>
            <a:ext cx="155105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State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F533D-4545-A442-A989-62A2EF54786B}"/>
              </a:ext>
            </a:extLst>
          </p:cNvPr>
          <p:cNvSpPr/>
          <p:nvPr/>
        </p:nvSpPr>
        <p:spPr>
          <a:xfrm>
            <a:off x="1944989" y="4075513"/>
            <a:ext cx="198310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1F23C2-9D20-2946-A15C-61CB7815B8F2}"/>
              </a:ext>
            </a:extLst>
          </p:cNvPr>
          <p:cNvSpPr/>
          <p:nvPr/>
        </p:nvSpPr>
        <p:spPr>
          <a:xfrm>
            <a:off x="4037388" y="4075513"/>
            <a:ext cx="153089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State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D52CE-947B-7B4C-A92B-DEC1B109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6" y="1129907"/>
            <a:ext cx="3445901" cy="20975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D6B61-3F41-2540-B1CA-0DAA70717D57}"/>
              </a:ext>
            </a:extLst>
          </p:cNvPr>
          <p:cNvSpPr/>
          <p:nvPr/>
        </p:nvSpPr>
        <p:spPr>
          <a:xfrm>
            <a:off x="5651612" y="2077111"/>
            <a:ext cx="3096851" cy="494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3E5E1-EB82-5042-BDA7-40C8CC86BE0D}"/>
              </a:ext>
            </a:extLst>
          </p:cNvPr>
          <p:cNvSpPr/>
          <p:nvPr/>
        </p:nvSpPr>
        <p:spPr>
          <a:xfrm>
            <a:off x="5651612" y="1347614"/>
            <a:ext cx="3096851" cy="539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4A154-3879-2E45-BF72-B1153243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17" y="777177"/>
            <a:ext cx="2017295" cy="1992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27FB-6842-BA46-98D5-0F4EFDCB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Bot Channels-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57252-AE6B-294C-B324-389A292B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2" y="1008174"/>
            <a:ext cx="2962275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7E554-37D4-3C49-A9A6-9B5DEC8A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54" y="1198674"/>
            <a:ext cx="1197409" cy="1191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4DB6-7CDD-BE4F-9DEC-0AE9DAB8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687" y="2571750"/>
            <a:ext cx="1280140" cy="119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D866-A61B-8846-AB3C-710FF198D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774" y="2658194"/>
            <a:ext cx="1043462" cy="1018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54048-0050-C545-A94C-D8985DA22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301" y="3951849"/>
            <a:ext cx="2017295" cy="1191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45A09-5BC6-1F4A-AE27-2ABFCAA5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982" y="3983008"/>
            <a:ext cx="1163045" cy="11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0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Presentations and Demos Available At: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5283-3CFF-C445-B402-E55054F84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57951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/Bowman74/</a:t>
            </a:r>
            <a:r>
              <a:rPr lang="en-US" sz="2400" dirty="0" err="1"/>
              <a:t>MALModernUIDeepDive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B3AA-835D-2F44-BAB1-CBD09360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94172"/>
          </a:xfrm>
        </p:spPr>
        <p:txBody>
          <a:bodyPr/>
          <a:lstStyle/>
          <a:p>
            <a:r>
              <a:rPr lang="en-US" sz="3600" dirty="0"/>
              <a:t>Demo – Hooking up to a text channel</a:t>
            </a:r>
          </a:p>
        </p:txBody>
      </p:sp>
    </p:spTree>
    <p:extLst>
      <p:ext uri="{BB962C8B-B14F-4D97-AF65-F5344CB8AC3E}">
        <p14:creationId xmlns:p14="http://schemas.microsoft.com/office/powerpoint/2010/main" val="218578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9E5E-E6E3-D04C-981F-FD441ED6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6AA9-5DB4-934F-8C43-4E0CF110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46010" cy="32635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91D8D-3208-5047-9D93-B07AE6B9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5" y="822722"/>
            <a:ext cx="1905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7B271-209D-A942-AEC7-249C6FB5B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01" y="624980"/>
            <a:ext cx="3770194" cy="2218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57C6F-69B9-BF42-ACA8-BDFDDD97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02" y="2139702"/>
            <a:ext cx="3405077" cy="23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74B6C-9AF1-4244-B216-B4D8444D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13" y="3292544"/>
            <a:ext cx="3109448" cy="1836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BE0FB-9F4C-3F48-B429-ED556439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778DE-3C7A-A343-BF78-D4A3F902A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61" y="2587647"/>
            <a:ext cx="2683565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8F10-82AE-A34E-876E-F1AB5C996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216" y="1507483"/>
            <a:ext cx="2717969" cy="17890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5A9F98-042A-2146-8B4A-B45FF00AB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1879996"/>
            <a:ext cx="2248593" cy="3263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6282C-28FC-2B49-BDA7-40C866B2D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984" y="443217"/>
            <a:ext cx="3413101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4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2A31-576F-AE43-AFEC-A5DBE9BE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Lions and Tigers and Bears, oh my!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61A0-30F5-D14D-B051-E0115E5228D5}"/>
              </a:ext>
            </a:extLst>
          </p:cNvPr>
          <p:cNvSpPr/>
          <p:nvPr/>
        </p:nvSpPr>
        <p:spPr>
          <a:xfrm>
            <a:off x="304801" y="1268017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FDC72-239E-5042-A99D-1A08BC70DEC0}"/>
              </a:ext>
            </a:extLst>
          </p:cNvPr>
          <p:cNvSpPr/>
          <p:nvPr/>
        </p:nvSpPr>
        <p:spPr>
          <a:xfrm>
            <a:off x="304800" y="4032803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 Reality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A85B7-3EC8-B241-B7CC-66E2F0D3C76A}"/>
              </a:ext>
            </a:extLst>
          </p:cNvPr>
          <p:cNvSpPr/>
          <p:nvPr/>
        </p:nvSpPr>
        <p:spPr>
          <a:xfrm>
            <a:off x="304800" y="2650410"/>
            <a:ext cx="3730487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Augmented Reality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B0D4F-1627-374B-8886-76F4BB28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77" y="3613305"/>
            <a:ext cx="2257425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75912-8E50-DA4C-B8FA-54B767166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602" y="2251982"/>
            <a:ext cx="224790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62669-B9FA-FC41-A141-5B751732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077" y="1008416"/>
            <a:ext cx="22574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5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CE7F-5CED-9246-9253-B861B15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Demo – How about a little AR?</a:t>
            </a:r>
          </a:p>
        </p:txBody>
      </p:sp>
    </p:spTree>
    <p:extLst>
      <p:ext uri="{BB962C8B-B14F-4D97-AF65-F5344CB8AC3E}">
        <p14:creationId xmlns:p14="http://schemas.microsoft.com/office/powerpoint/2010/main" val="1007239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0A33-0D9D-1E49-A8D0-4BF10918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295" y="2307513"/>
            <a:ext cx="1325411" cy="528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Q &amp; 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C6F9F-E716-E149-8176-0944D2B8C9B4}"/>
              </a:ext>
            </a:extLst>
          </p:cNvPr>
          <p:cNvSpPr txBox="1">
            <a:spLocks/>
          </p:cNvSpPr>
          <p:nvPr/>
        </p:nvSpPr>
        <p:spPr bwMode="auto">
          <a:xfrm>
            <a:off x="734888" y="3507854"/>
            <a:ext cx="8229600" cy="57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-72" charset="0"/>
              <a:buNone/>
            </a:pPr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/Bowman74/</a:t>
            </a:r>
            <a:r>
              <a:rPr lang="en-US" sz="2800" dirty="0" err="1"/>
              <a:t>MALModernUIs</a:t>
            </a:r>
            <a:endParaRPr lang="en-US" sz="2800" dirty="0"/>
          </a:p>
          <a:p>
            <a:pPr marL="0" indent="0">
              <a:buFont typeface="Arial" pitchFamily="-72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CAF7-9696-1246-891F-7E1D7414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Emerging technologies and patterns to interact with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238782-7927-CE49-8EB6-2595E7E2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32" y="1090154"/>
            <a:ext cx="4286250" cy="428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8E08E-22EF-7743-8C24-48FCA3BA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47" y="1183363"/>
            <a:ext cx="2941190" cy="4268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82A82E-30D5-B243-AF34-A6680C5FD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48" y="1328279"/>
            <a:ext cx="2962275" cy="3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266CE-151B-4F48-BE48-EDDC3AB0E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307" y="1338515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3743-F05D-8945-A434-F6F36F48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AI is enabling this…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9705E7-C348-BB42-A5A1-D0F69964EE01}"/>
              </a:ext>
            </a:extLst>
          </p:cNvPr>
          <p:cNvSpPr/>
          <p:nvPr/>
        </p:nvSpPr>
        <p:spPr>
          <a:xfrm>
            <a:off x="457200" y="1131590"/>
            <a:ext cx="569897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interaction methods require machine understanding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706BC-21D3-3042-AEC9-6744635AE44F}"/>
              </a:ext>
            </a:extLst>
          </p:cNvPr>
          <p:cNvSpPr/>
          <p:nvPr/>
        </p:nvSpPr>
        <p:spPr>
          <a:xfrm>
            <a:off x="457200" y="1790845"/>
            <a:ext cx="5698975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Platforms offer these 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5B6FBC-ADD4-3B45-A418-B312CAE24E35}"/>
              </a:ext>
            </a:extLst>
          </p:cNvPr>
          <p:cNvSpPr/>
          <p:nvPr/>
        </p:nvSpPr>
        <p:spPr>
          <a:xfrm>
            <a:off x="438902" y="2450100"/>
            <a:ext cx="5698976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is now accessible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DB0DD-FEAA-F249-9715-556A5BAA3CF7}"/>
              </a:ext>
            </a:extLst>
          </p:cNvPr>
          <p:cNvSpPr/>
          <p:nvPr/>
        </p:nvSpPr>
        <p:spPr>
          <a:xfrm>
            <a:off x="1331640" y="3109355"/>
            <a:ext cx="480623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require deep AI expertise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4861A-7171-A745-BE74-37CD9CC5E0A5}"/>
              </a:ext>
            </a:extLst>
          </p:cNvPr>
          <p:cNvSpPr/>
          <p:nvPr/>
        </p:nvSpPr>
        <p:spPr>
          <a:xfrm>
            <a:off x="1331640" y="3768610"/>
            <a:ext cx="4806238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Pre-made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D38293-2027-C447-A56F-8325C0A4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131589"/>
            <a:ext cx="2520280" cy="27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2D0E-4F65-DE4F-85F4-4BA6FC80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200" dirty="0"/>
              <a:t>Azure offerings around cognitive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316143-2E57-0A4E-8CE8-BB222D13105B}"/>
              </a:ext>
            </a:extLst>
          </p:cNvPr>
          <p:cNvSpPr/>
          <p:nvPr/>
        </p:nvSpPr>
        <p:spPr>
          <a:xfrm>
            <a:off x="457201" y="1131590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Bing Entity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640CE-A472-254D-9C05-CFB8C94EF4C3}"/>
              </a:ext>
            </a:extLst>
          </p:cNvPr>
          <p:cNvSpPr/>
          <p:nvPr/>
        </p:nvSpPr>
        <p:spPr>
          <a:xfrm>
            <a:off x="457201" y="185925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7129E-B20A-3347-A436-AC98DECA5946}"/>
              </a:ext>
            </a:extLst>
          </p:cNvPr>
          <p:cNvSpPr/>
          <p:nvPr/>
        </p:nvSpPr>
        <p:spPr>
          <a:xfrm>
            <a:off x="457201" y="257933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 Moderator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5EA9A-84E0-1749-A48A-31536F45047D}"/>
              </a:ext>
            </a:extLst>
          </p:cNvPr>
          <p:cNvSpPr/>
          <p:nvPr/>
        </p:nvSpPr>
        <p:spPr>
          <a:xfrm>
            <a:off x="457200" y="329941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Vision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280A0-70A2-7E46-8E90-E099EE573B2F}"/>
              </a:ext>
            </a:extLst>
          </p:cNvPr>
          <p:cNvSpPr/>
          <p:nvPr/>
        </p:nvSpPr>
        <p:spPr>
          <a:xfrm>
            <a:off x="457200" y="401949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879B-64D8-A843-AEC0-87B40DC311AB}"/>
              </a:ext>
            </a:extLst>
          </p:cNvPr>
          <p:cNvSpPr/>
          <p:nvPr/>
        </p:nvSpPr>
        <p:spPr>
          <a:xfrm>
            <a:off x="5158408" y="1131590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 Recognition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F667A1-4969-B74D-ADE2-679FB7F59228}"/>
              </a:ext>
            </a:extLst>
          </p:cNvPr>
          <p:cNvSpPr/>
          <p:nvPr/>
        </p:nvSpPr>
        <p:spPr>
          <a:xfrm>
            <a:off x="5158408" y="185925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3AED-6EB0-E54C-B8EB-58D3C02371A6}"/>
              </a:ext>
            </a:extLst>
          </p:cNvPr>
          <p:cNvSpPr/>
          <p:nvPr/>
        </p:nvSpPr>
        <p:spPr>
          <a:xfrm>
            <a:off x="5158408" y="2579339"/>
            <a:ext cx="352839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Understanding (LUIS)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E7260F-4A0F-C346-A38B-6FFBF269691C}"/>
              </a:ext>
            </a:extLst>
          </p:cNvPr>
          <p:cNvSpPr/>
          <p:nvPr/>
        </p:nvSpPr>
        <p:spPr>
          <a:xfrm>
            <a:off x="5158407" y="329941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39C1CA-A4B7-5C41-BA00-B6C5F116B97A}"/>
              </a:ext>
            </a:extLst>
          </p:cNvPr>
          <p:cNvSpPr/>
          <p:nvPr/>
        </p:nvSpPr>
        <p:spPr>
          <a:xfrm>
            <a:off x="5158407" y="4019499"/>
            <a:ext cx="3528393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Translator Text</a:t>
            </a:r>
          </a:p>
        </p:txBody>
      </p:sp>
    </p:spTree>
    <p:extLst>
      <p:ext uri="{BB962C8B-B14F-4D97-AF65-F5344CB8AC3E}">
        <p14:creationId xmlns:p14="http://schemas.microsoft.com/office/powerpoint/2010/main" val="413844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5261-CB60-D341-9160-6AABB78E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Ways to interact with Azure cognitive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1895F-7DAC-534D-8A20-B2D75222EF07}"/>
              </a:ext>
            </a:extLst>
          </p:cNvPr>
          <p:cNvSpPr/>
          <p:nvPr/>
        </p:nvSpPr>
        <p:spPr>
          <a:xfrm>
            <a:off x="457200" y="113159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APIs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9CA09-6C50-B943-9E39-07C7878F744A}"/>
              </a:ext>
            </a:extLst>
          </p:cNvPr>
          <p:cNvSpPr/>
          <p:nvPr/>
        </p:nvSpPr>
        <p:spPr>
          <a:xfrm>
            <a:off x="1115616" y="1851670"/>
            <a:ext cx="345638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Not available for all platforms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1896C9-5F0E-FE47-AD30-12F917266ED9}"/>
              </a:ext>
            </a:extLst>
          </p:cNvPr>
          <p:cNvSpPr/>
          <p:nvPr/>
        </p:nvSpPr>
        <p:spPr>
          <a:xfrm>
            <a:off x="1128232" y="2571750"/>
            <a:ext cx="3456382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Not always a x-platform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8357F-529D-F044-893A-0903112ADDB0}"/>
              </a:ext>
            </a:extLst>
          </p:cNvPr>
          <p:cNvSpPr/>
          <p:nvPr/>
        </p:nvSpPr>
        <p:spPr>
          <a:xfrm>
            <a:off x="457199" y="329183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B0A379-2B4C-854B-8BA5-302E6636E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86" y="1131590"/>
            <a:ext cx="4224690" cy="2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1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D65B-0E37-5541-8A34-565DEB32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the REST API URL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BCB8A-9F9E-F14A-A186-6D22B0BCF65A}"/>
              </a:ext>
            </a:extLst>
          </p:cNvPr>
          <p:cNvSpPr/>
          <p:nvPr/>
        </p:nvSpPr>
        <p:spPr>
          <a:xfrm>
            <a:off x="457200" y="1131590"/>
            <a:ext cx="483488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Understanding - Custom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113CC-D077-5B4F-BA2B-2E8880769420}"/>
              </a:ext>
            </a:extLst>
          </p:cNvPr>
          <p:cNvSpPr/>
          <p:nvPr/>
        </p:nvSpPr>
        <p:spPr>
          <a:xfrm>
            <a:off x="457200" y="2332147"/>
            <a:ext cx="483488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 – Standard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9C0DC-A838-7648-B4FC-7F9829173CA5}"/>
              </a:ext>
            </a:extLst>
          </p:cNvPr>
          <p:cNvSpPr txBox="1"/>
          <p:nvPr/>
        </p:nvSpPr>
        <p:spPr>
          <a:xfrm>
            <a:off x="539552" y="1692791"/>
            <a:ext cx="8147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https://eastus2.api.cognitive.microsoft.com/</a:t>
            </a:r>
            <a:r>
              <a:rPr lang="en-US" sz="1600" dirty="0" err="1"/>
              <a:t>luis</a:t>
            </a:r>
            <a:r>
              <a:rPr lang="en-US" sz="1600" dirty="0"/>
              <a:t>/v2.0/apps/</a:t>
            </a:r>
            <a:r>
              <a:rPr lang="en-US" sz="1600" dirty="0" err="1"/>
              <a:t>serviceGuid</a:t>
            </a:r>
            <a:r>
              <a:rPr lang="en-US" sz="1600" dirty="0"/>
              <a:t>/?subscription-key=</a:t>
            </a:r>
            <a:r>
              <a:rPr lang="en-US" sz="1600" dirty="0" err="1"/>
              <a:t>serviceKey&amp;timezoneOffset</a:t>
            </a:r>
            <a:r>
              <a:rPr lang="en-US" sz="1600" dirty="0"/>
              <a:t>=-360&amp;q={</a:t>
            </a:r>
            <a:r>
              <a:rPr lang="en-US" sz="1600" dirty="0" err="1"/>
              <a:t>HttpUtility.UrlEncode</a:t>
            </a:r>
            <a:r>
              <a:rPr lang="en-US" sz="1600" dirty="0"/>
              <a:t>(</a:t>
            </a:r>
            <a:r>
              <a:rPr lang="en-US" sz="1600" dirty="0" err="1"/>
              <a:t>requestText</a:t>
            </a:r>
            <a:r>
              <a:rPr lang="en-US" sz="1600" dirty="0"/>
              <a:t>)}"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592B3-6F48-EE4D-AF9E-FFD66B51E2C2}"/>
              </a:ext>
            </a:extLst>
          </p:cNvPr>
          <p:cNvSpPr/>
          <p:nvPr/>
        </p:nvSpPr>
        <p:spPr>
          <a:xfrm>
            <a:off x="5724128" y="1697733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3183BC-C2E6-904A-9725-A2EE7B69557E}"/>
              </a:ext>
            </a:extLst>
          </p:cNvPr>
          <p:cNvSpPr/>
          <p:nvPr/>
        </p:nvSpPr>
        <p:spPr>
          <a:xfrm>
            <a:off x="1043608" y="1996237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ED3FD-8A93-1943-BF89-C8C4924AD3D7}"/>
              </a:ext>
            </a:extLst>
          </p:cNvPr>
          <p:cNvSpPr/>
          <p:nvPr/>
        </p:nvSpPr>
        <p:spPr>
          <a:xfrm>
            <a:off x="6336196" y="1992886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0ECC1-CC67-F94F-8C6F-44ECC82A4A28}"/>
              </a:ext>
            </a:extLst>
          </p:cNvPr>
          <p:cNvSpPr txBox="1"/>
          <p:nvPr/>
        </p:nvSpPr>
        <p:spPr>
          <a:xfrm>
            <a:off x="539552" y="2990638"/>
            <a:ext cx="8147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westus.stt.speech.microsoft.com</a:t>
            </a:r>
            <a:r>
              <a:rPr lang="en-US" sz="1600" dirty="0"/>
              <a:t>/speech/recognition/conversation/</a:t>
            </a:r>
            <a:r>
              <a:rPr lang="en-US" sz="1600" dirty="0" err="1"/>
              <a:t>cognitiveservices</a:t>
            </a:r>
            <a:r>
              <a:rPr lang="en-US" sz="1600" dirty="0"/>
              <a:t>/v1?language=</a:t>
            </a:r>
            <a:r>
              <a:rPr lang="en-US" sz="1600" dirty="0" err="1"/>
              <a:t>en-US&amp;format</a:t>
            </a:r>
            <a:r>
              <a:rPr lang="en-US" sz="1600" dirty="0"/>
              <a:t>=simple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2F3FB-D3F3-5548-8B7D-41417919B310}"/>
              </a:ext>
            </a:extLst>
          </p:cNvPr>
          <p:cNvSpPr/>
          <p:nvPr/>
        </p:nvSpPr>
        <p:spPr>
          <a:xfrm>
            <a:off x="1187624" y="170656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023518-28DA-8C45-BAAA-BD9AC86C53D7}"/>
              </a:ext>
            </a:extLst>
          </p:cNvPr>
          <p:cNvSpPr/>
          <p:nvPr/>
        </p:nvSpPr>
        <p:spPr>
          <a:xfrm>
            <a:off x="1187624" y="3014856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440866-6C05-D844-8F9A-A9706B2D124C}"/>
              </a:ext>
            </a:extLst>
          </p:cNvPr>
          <p:cNvSpPr/>
          <p:nvPr/>
        </p:nvSpPr>
        <p:spPr>
          <a:xfrm>
            <a:off x="1187624" y="3279628"/>
            <a:ext cx="30243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F3414-9F51-904F-922E-AD1C36FA3F00}"/>
              </a:ext>
            </a:extLst>
          </p:cNvPr>
          <p:cNvSpPr/>
          <p:nvPr/>
        </p:nvSpPr>
        <p:spPr>
          <a:xfrm>
            <a:off x="457200" y="3815163"/>
            <a:ext cx="4834880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use POST</a:t>
            </a:r>
          </a:p>
        </p:txBody>
      </p:sp>
    </p:spTree>
    <p:extLst>
      <p:ext uri="{BB962C8B-B14F-4D97-AF65-F5344CB8AC3E}">
        <p14:creationId xmlns:p14="http://schemas.microsoft.com/office/powerpoint/2010/main" val="12252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AAE6-E1E7-C842-AF95-4A24B1B1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standard REST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4EAB-43DB-5649-A243-4C95782E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30559"/>
            <a:ext cx="8229600" cy="29311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/>
              <a:t>request.Headers.Add</a:t>
            </a:r>
            <a:r>
              <a:rPr lang="en-US" sz="1600" dirty="0"/>
              <a:t>("</a:t>
            </a:r>
            <a:r>
              <a:rPr lang="en-US" sz="1600" dirty="0" err="1"/>
              <a:t>Ocp</a:t>
            </a:r>
            <a:r>
              <a:rPr lang="en-US" sz="1600" dirty="0"/>
              <a:t>-</a:t>
            </a:r>
            <a:r>
              <a:rPr lang="en-US" sz="1600" dirty="0" err="1"/>
              <a:t>Apim</a:t>
            </a:r>
            <a:r>
              <a:rPr lang="en-US" sz="1600" dirty="0"/>
              <a:t>-Subscription-Key", </a:t>
            </a:r>
            <a:r>
              <a:rPr lang="en-US" sz="1600" dirty="0" err="1"/>
              <a:t>Url.SpeechKey</a:t>
            </a:r>
            <a:r>
              <a:rPr lang="en-US" sz="1600" dirty="0"/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95580-3085-8949-AD52-641DB2AF30C2}"/>
              </a:ext>
            </a:extLst>
          </p:cNvPr>
          <p:cNvSpPr/>
          <p:nvPr/>
        </p:nvSpPr>
        <p:spPr>
          <a:xfrm>
            <a:off x="457200" y="113159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key directly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D0330-9389-DD4D-ADA6-4550E7C5E016}"/>
              </a:ext>
            </a:extLst>
          </p:cNvPr>
          <p:cNvSpPr/>
          <p:nvPr/>
        </p:nvSpPr>
        <p:spPr>
          <a:xfrm>
            <a:off x="445947" y="1995554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a token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2CB22-46C3-2744-A8EF-40DE29177EC6}"/>
              </a:ext>
            </a:extLst>
          </p:cNvPr>
          <p:cNvSpPr txBox="1">
            <a:spLocks/>
          </p:cNvSpPr>
          <p:nvPr/>
        </p:nvSpPr>
        <p:spPr bwMode="auto">
          <a:xfrm>
            <a:off x="445946" y="2427734"/>
            <a:ext cx="8229600" cy="261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private </a:t>
            </a:r>
            <a:r>
              <a:rPr lang="en-US" sz="1200" dirty="0" err="1"/>
              <a:t>async</a:t>
            </a:r>
            <a:r>
              <a:rPr lang="en-US" sz="1200" dirty="0"/>
              <a:t> Task&lt;string&gt; </a:t>
            </a:r>
            <a:r>
              <a:rPr lang="en-US" sz="1200" dirty="0" err="1"/>
              <a:t>FetchTokenAsync</a:t>
            </a:r>
            <a:r>
              <a:rPr lang="en-US" sz="1200" dirty="0"/>
              <a:t>(string </a:t>
            </a:r>
            <a:r>
              <a:rPr lang="en-US" sz="1200" dirty="0" err="1"/>
              <a:t>fetchUri</a:t>
            </a:r>
            <a:r>
              <a:rPr lang="en-US" sz="1200" dirty="0"/>
              <a:t>, string </a:t>
            </a:r>
            <a:r>
              <a:rPr lang="en-US" sz="1200" dirty="0" err="1"/>
              <a:t>subscriptionKey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using (</a:t>
            </a:r>
            <a:r>
              <a:rPr lang="en-US" sz="1200" dirty="0" err="1"/>
              <a:t>var</a:t>
            </a:r>
            <a:r>
              <a:rPr lang="en-US" sz="1200" dirty="0"/>
              <a:t> client = new </a:t>
            </a:r>
            <a:r>
              <a:rPr lang="en-US" sz="1200" dirty="0" err="1"/>
              <a:t>HttpClient</a:t>
            </a:r>
            <a:r>
              <a:rPr lang="en-US" sz="1200" dirty="0"/>
              <a:t>())</a:t>
            </a:r>
          </a:p>
          <a:p>
            <a:pPr marL="0" indent="0">
              <a:buNone/>
            </a:pPr>
            <a:r>
              <a:rPr lang="en-US" sz="1200" dirty="0"/>
              <a:t>    {</a:t>
            </a:r>
          </a:p>
          <a:p>
            <a:pPr marL="0" indent="0">
              <a:buNone/>
            </a:pPr>
            <a:r>
              <a:rPr lang="en-US" sz="1200" dirty="0"/>
              <a:t>         </a:t>
            </a:r>
            <a:r>
              <a:rPr lang="en-US" sz="1200" dirty="0" err="1"/>
              <a:t>client.DefaultRequestHeaders.Add</a:t>
            </a:r>
            <a:r>
              <a:rPr lang="en-US" sz="1200" dirty="0"/>
              <a:t>("</a:t>
            </a:r>
            <a:r>
              <a:rPr lang="en-US" sz="1200" dirty="0" err="1"/>
              <a:t>Ocp</a:t>
            </a:r>
            <a:r>
              <a:rPr lang="en-US" sz="1200" dirty="0"/>
              <a:t>-</a:t>
            </a:r>
            <a:r>
              <a:rPr lang="en-US" sz="1200" dirty="0" err="1"/>
              <a:t>Apim</a:t>
            </a:r>
            <a:r>
              <a:rPr lang="en-US" sz="1200" dirty="0"/>
              <a:t>-Subscription-Key", </a:t>
            </a:r>
            <a:r>
              <a:rPr lang="en-US" sz="1200" dirty="0" err="1"/>
              <a:t>subscriptionKey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       </a:t>
            </a:r>
            <a:r>
              <a:rPr lang="en-US" sz="1200" dirty="0" err="1"/>
              <a:t>UriBuilder</a:t>
            </a:r>
            <a:r>
              <a:rPr lang="en-US" sz="1200" dirty="0"/>
              <a:t> </a:t>
            </a:r>
            <a:r>
              <a:rPr lang="en-US" sz="1200" dirty="0" err="1"/>
              <a:t>uriBuilder</a:t>
            </a:r>
            <a:r>
              <a:rPr lang="en-US" sz="1200" dirty="0"/>
              <a:t> = new </a:t>
            </a:r>
            <a:r>
              <a:rPr lang="en-US" sz="1200" dirty="0" err="1"/>
              <a:t>UriBuilder</a:t>
            </a:r>
            <a:r>
              <a:rPr lang="en-US" sz="1200" dirty="0"/>
              <a:t>(</a:t>
            </a:r>
            <a:r>
              <a:rPr lang="en-US" sz="1200" dirty="0" err="1"/>
              <a:t>fetchUri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       </a:t>
            </a:r>
            <a:r>
              <a:rPr lang="en-US" sz="1200" dirty="0" err="1"/>
              <a:t>var</a:t>
            </a:r>
            <a:r>
              <a:rPr lang="en-US" sz="1200" dirty="0"/>
              <a:t> result = await </a:t>
            </a:r>
            <a:r>
              <a:rPr lang="en-US" sz="1200" dirty="0" err="1"/>
              <a:t>client.PostAsync</a:t>
            </a:r>
            <a:r>
              <a:rPr lang="en-US" sz="1200" dirty="0"/>
              <a:t>(</a:t>
            </a:r>
            <a:r>
              <a:rPr lang="en-US" sz="1200" dirty="0" err="1"/>
              <a:t>uriBuilder.Uri.AbsoluteUri</a:t>
            </a:r>
            <a:r>
              <a:rPr lang="en-US" sz="1200" dirty="0"/>
              <a:t>, null);</a:t>
            </a:r>
          </a:p>
          <a:p>
            <a:pPr marL="0" indent="0">
              <a:buNone/>
            </a:pPr>
            <a:r>
              <a:rPr lang="en-US" sz="1200" dirty="0"/>
              <a:t>         return await </a:t>
            </a:r>
            <a:r>
              <a:rPr lang="en-US" sz="1200" dirty="0" err="1"/>
              <a:t>result.Content.ReadAsStringAsync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  <a:p>
            <a:pPr marL="0" indent="0">
              <a:buNone/>
            </a:pPr>
            <a:r>
              <a:rPr lang="en-US" sz="1200" dirty="0" err="1"/>
              <a:t>request.Headers.Add</a:t>
            </a:r>
            <a:r>
              <a:rPr lang="en-US" sz="1200" dirty="0"/>
              <a:t>("Authorization", $"Bearer {</a:t>
            </a:r>
            <a:r>
              <a:rPr lang="en-US" sz="1200" dirty="0" err="1"/>
              <a:t>accessToken</a:t>
            </a:r>
            <a:r>
              <a:rPr lang="en-US" sz="1200" dirty="0"/>
              <a:t>}");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8ACB3-E2EA-5A46-9BCE-1E4759893219}"/>
              </a:ext>
            </a:extLst>
          </p:cNvPr>
          <p:cNvSpPr/>
          <p:nvPr/>
        </p:nvSpPr>
        <p:spPr>
          <a:xfrm>
            <a:off x="5184068" y="1656781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95EB7-A207-194E-8656-E01B197A1F6E}"/>
              </a:ext>
            </a:extLst>
          </p:cNvPr>
          <p:cNvSpPr/>
          <p:nvPr/>
        </p:nvSpPr>
        <p:spPr>
          <a:xfrm>
            <a:off x="5004048" y="2426609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C9BF4D-4D46-B04B-B78A-482D99007F1D}"/>
              </a:ext>
            </a:extLst>
          </p:cNvPr>
          <p:cNvSpPr/>
          <p:nvPr/>
        </p:nvSpPr>
        <p:spPr>
          <a:xfrm>
            <a:off x="5364088" y="3291830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DAA6AD-9BD3-D942-B24C-42B362289DD9}"/>
              </a:ext>
            </a:extLst>
          </p:cNvPr>
          <p:cNvSpPr/>
          <p:nvPr/>
        </p:nvSpPr>
        <p:spPr>
          <a:xfrm>
            <a:off x="3635896" y="4631684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415BB-EFA4-5349-A654-26BA1A9618C0}"/>
              </a:ext>
            </a:extLst>
          </p:cNvPr>
          <p:cNvSpPr/>
          <p:nvPr/>
        </p:nvSpPr>
        <p:spPr>
          <a:xfrm>
            <a:off x="1331640" y="4011910"/>
            <a:ext cx="30243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19F2C-3592-D74D-8AFF-F5FBD906A7F4}"/>
              </a:ext>
            </a:extLst>
          </p:cNvPr>
          <p:cNvSpPr/>
          <p:nvPr/>
        </p:nvSpPr>
        <p:spPr>
          <a:xfrm>
            <a:off x="5556142" y="3776925"/>
            <a:ext cx="3394721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service has to use URL of same data center</a:t>
            </a:r>
          </a:p>
        </p:txBody>
      </p:sp>
    </p:spTree>
    <p:extLst>
      <p:ext uri="{BB962C8B-B14F-4D97-AF65-F5344CB8AC3E}">
        <p14:creationId xmlns:p14="http://schemas.microsoft.com/office/powerpoint/2010/main" val="45560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A9EA-7698-F54D-8C3C-92550DB9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Sending parameters to the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15DE8-9EB6-0E47-BAFF-EDA94327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9921"/>
            <a:ext cx="8229600" cy="1765925"/>
          </a:xfrm>
        </p:spPr>
        <p:txBody>
          <a:bodyPr/>
          <a:lstStyle/>
          <a:p>
            <a:r>
              <a:rPr lang="en-US" sz="2400" dirty="0"/>
              <a:t>Language understanding: text on parameter</a:t>
            </a:r>
          </a:p>
          <a:p>
            <a:r>
              <a:rPr lang="en-US" sz="2400" dirty="0"/>
              <a:t>Image: binary stream - application/octet-stream</a:t>
            </a:r>
          </a:p>
          <a:p>
            <a:r>
              <a:rPr lang="en-US" sz="2400" dirty="0"/>
              <a:t>Speech recognition: binary stream - </a:t>
            </a:r>
            <a:r>
              <a:rPr lang="pt" sz="2400" dirty="0" err="1"/>
              <a:t>audio</a:t>
            </a:r>
            <a:r>
              <a:rPr lang="pt" sz="2400" dirty="0"/>
              <a:t>/</a:t>
            </a:r>
            <a:r>
              <a:rPr lang="pt" sz="2400" dirty="0" err="1"/>
              <a:t>wav</a:t>
            </a:r>
            <a:r>
              <a:rPr lang="pt" sz="2400" dirty="0"/>
              <a:t>; codec=</a:t>
            </a:r>
            <a:r>
              <a:rPr lang="pt" sz="2400" dirty="0" err="1"/>
              <a:t>audio</a:t>
            </a:r>
            <a:r>
              <a:rPr lang="pt" sz="2400" dirty="0"/>
              <a:t>/</a:t>
            </a:r>
            <a:r>
              <a:rPr lang="pt" sz="2400" dirty="0" err="1"/>
              <a:t>pcm</a:t>
            </a:r>
            <a:r>
              <a:rPr lang="pt" sz="2400" dirty="0"/>
              <a:t>; </a:t>
            </a:r>
            <a:r>
              <a:rPr lang="pt" sz="2400" dirty="0" err="1"/>
              <a:t>samplerate</a:t>
            </a:r>
            <a:r>
              <a:rPr lang="pt" sz="2400" dirty="0"/>
              <a:t>=16000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435986-22A0-AD45-B268-4AC494BA8690}"/>
              </a:ext>
            </a:extLst>
          </p:cNvPr>
          <p:cNvSpPr/>
          <p:nvPr/>
        </p:nvSpPr>
        <p:spPr>
          <a:xfrm>
            <a:off x="457200" y="113159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 service 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F2C66-873F-9046-98DD-03B70B98A915}"/>
              </a:ext>
            </a:extLst>
          </p:cNvPr>
          <p:cNvSpPr/>
          <p:nvPr/>
        </p:nvSpPr>
        <p:spPr>
          <a:xfrm>
            <a:off x="457199" y="3588350"/>
            <a:ext cx="4114799" cy="4699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even be able to live stream</a:t>
            </a:r>
          </a:p>
        </p:txBody>
      </p:sp>
    </p:spTree>
    <p:extLst>
      <p:ext uri="{BB962C8B-B14F-4D97-AF65-F5344CB8AC3E}">
        <p14:creationId xmlns:p14="http://schemas.microsoft.com/office/powerpoint/2010/main" val="4181748654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2" ma:contentTypeDescription="Create a new document." ma:contentTypeScope="" ma:versionID="855f8be9abe8a6d5229efa8cf482a8d3">
  <xsd:schema xmlns:xsd="http://www.w3.org/2001/XMLSchema" xmlns:xs="http://www.w3.org/2001/XMLSchema" xmlns:p="http://schemas.microsoft.com/office/2006/metadata/properties" xmlns:ns2="b0aa1c58-5626-41c9-874b-ab0ef78bbeee" targetNamespace="http://schemas.microsoft.com/office/2006/metadata/properties" ma:root="true" ma:fieldsID="dd9def1e6a84ec27d93f733e608a7ca0" ns2:_="">
    <xsd:import namespace="b0aa1c58-5626-41c9-874b-ab0ef78bbe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66B3BD-1130-4492-90C9-BCE5DB1014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28A559-3148-4521-9928-591AED592F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BCC14B-054D-4D7F-B3CB-E7840B2AF37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8544</TotalTime>
  <Words>1024</Words>
  <Application>Microsoft Macintosh PowerPoint</Application>
  <PresentationFormat>On-screen Show (16:9)</PresentationFormat>
  <Paragraphs>162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Presentations and Demos Available At:</vt:lpstr>
      <vt:lpstr>Emerging technologies and patterns to interact with</vt:lpstr>
      <vt:lpstr>How AI is enabling this…</vt:lpstr>
      <vt:lpstr>Azure offerings around cognitive services</vt:lpstr>
      <vt:lpstr>Ways to interact with Azure cognitive services</vt:lpstr>
      <vt:lpstr>Format of the REST API URL</vt:lpstr>
      <vt:lpstr>Securing standard REST APIs</vt:lpstr>
      <vt:lpstr>Sending parameters to the service</vt:lpstr>
      <vt:lpstr>LUIS Digging in - Key Concepts</vt:lpstr>
      <vt:lpstr>LUIS – What’s coming back</vt:lpstr>
      <vt:lpstr>Demo – the LUIS Portal</vt:lpstr>
      <vt:lpstr>Tying it in with a Bot</vt:lpstr>
      <vt:lpstr>Creating our Bot</vt:lpstr>
      <vt:lpstr>Design Considerations</vt:lpstr>
      <vt:lpstr>Slightly different paradigm</vt:lpstr>
      <vt:lpstr>It’s not just text</vt:lpstr>
      <vt:lpstr>Bot Concepts</vt:lpstr>
      <vt:lpstr>Bot Channels- Text</vt:lpstr>
      <vt:lpstr>Demo – Hooking up to a text channel</vt:lpstr>
      <vt:lpstr>Image Recognition</vt:lpstr>
      <vt:lpstr>Augmented Reality</vt:lpstr>
      <vt:lpstr>Lions and Tigers and Bears, oh my!</vt:lpstr>
      <vt:lpstr>Demo – How about a little AR?</vt:lpstr>
      <vt:lpstr>PowerPoint Presentation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163</cp:revision>
  <dcterms:created xsi:type="dcterms:W3CDTF">2012-12-07T00:48:42Z</dcterms:created>
  <dcterms:modified xsi:type="dcterms:W3CDTF">2018-12-03T14:49:12Z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